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68" d="100"/>
          <a:sy n="68" d="100"/>
        </p:scale>
        <p:origin x="738" y="6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0.19130189855499946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8.928100000000061E-2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0.93208000000000002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8.9280999999999722E-2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0.32024100000000022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0.65962000000000032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6.9131989999999996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0.1770001734252995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9.1541000000000317E-2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0.95568100000000022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9.1541999999999568E-2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0.32835000000000036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0.86684499999999964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7.3246700000000002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1.4837369999999996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0.4417030000000004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0.12314299999999978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1.2855999999999996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0.12314300000000067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0.4417030000000004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5.1382000000000261E-2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8.0914850000000005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0.12515699999999974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0.33319100000000024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9.2891999999999975E-2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0.96976999999999958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9.2891000000000723E-2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0.33319099999999935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0.6252380000000004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6.9091630000000004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0.21289900000000017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0.3121590000000003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8.7028000000000105E-2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0.90855799999999931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8.7028000000000105E-2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0.31216000000000044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0.85082000000000058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7.875248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0.10924799999999912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0.1330480000000005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3.7093000000000487E-2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0.38724299999999978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3.7093000000000487E-2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0.13304799999999872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0.18545300000000076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8.9184529999999995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13</c:v>
                </c:pt>
                <c:pt idx="1">
                  <c:v>27</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0.11910700000000007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0.3173499999999998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8.847399999999972E-2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0.92366300000000034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8.847399999999972E-2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0.31735000000000024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0.78135900000000014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4.6851279999999997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0.33318300000000001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0.34090499999999935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9.5041000000000153E-2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0.99222199999999994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9.5042000000000293E-2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0.34090500000000024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0.86780599999999986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6.4672080000000003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0.39966098525759985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0.14952300000000029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1.5609999999999999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0.14952300000000029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0.53632399999999869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0.71138300000000143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7.6078599999999996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0.843445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0.42047100000000004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0.11722399999999933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1.2238020000000001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0.11722400000000022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0.4204699999999999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0.35063599999999973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7.5297859999999996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1.2212530000000004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0.40904099999999932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0.11403700000000061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1.1905349999999997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0.11403699999999972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0.40904000000000007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0.88435900000000078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6.3196209999999997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Q4. Did you get help from staff to keep in touch with your family and friends?</c:v>
                </c:pt>
                <c:pt idx="1">
                  <c:v>The hospital and ward Q7. Did the hospital staff explain the reasons for changing wards during the night in a way you could understand?</c:v>
                </c:pt>
                <c:pt idx="2">
                  <c:v>The hospital and ward Q13. Did you get enough help from staff to eat your meals?</c:v>
                </c:pt>
                <c:pt idx="3">
                  <c:v>Admission to hospital Q3. How long do you feel you had to wait to get to a bed on a ward after you arrived at the hospital?</c:v>
                </c:pt>
                <c:pt idx="4">
                  <c:v>Your care and treatment Q26. Did you feel able to talk to members of hospital staff about your worries and fears?</c:v>
                </c:pt>
              </c:strCache>
            </c:strRef>
          </c:cat>
          <c:val>
            <c:numRef>
              <c:f>Sheet1!$B$2:$B$6</c:f>
              <c:numCache>
                <c:formatCode>0.0</c:formatCode>
                <c:ptCount val="5"/>
                <c:pt idx="0">
                  <c:v>8.3000000000000007</c:v>
                </c:pt>
                <c:pt idx="1">
                  <c:v>7.2</c:v>
                </c:pt>
                <c:pt idx="2">
                  <c:v>7.9</c:v>
                </c:pt>
                <c:pt idx="3">
                  <c:v>7.1</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Q4. Did you get help from staff to keep in touch with your family and friends?</c:v>
                </c:pt>
                <c:pt idx="1">
                  <c:v>The hospital and ward Q7. Did the hospital staff explain the reasons for changing wards during the night in a way you could understand?</c:v>
                </c:pt>
                <c:pt idx="2">
                  <c:v>The hospital and ward Q13. Did you get enough help from staff to eat your meals?</c:v>
                </c:pt>
                <c:pt idx="3">
                  <c:v>Admission to hospital Q3. How long do you feel you had to wait to get to a bed on a ward after you arrived at the hospital?</c:v>
                </c:pt>
                <c:pt idx="4">
                  <c:v>Your care and treatment Q26. Did you feel able to talk to members of hospital staff about your worries and fears?</c:v>
                </c:pt>
              </c:strCache>
            </c:strRef>
          </c:cat>
          <c:val>
            <c:numRef>
              <c:f>Sheet1!$C$2:$C$6</c:f>
              <c:numCache>
                <c:formatCode>0.0</c:formatCode>
                <c:ptCount val="5"/>
                <c:pt idx="0">
                  <c:v>7.7</c:v>
                </c:pt>
                <c:pt idx="1">
                  <c:v>6.7</c:v>
                </c:pt>
                <c:pt idx="2">
                  <c:v>7.5</c:v>
                </c:pt>
                <c:pt idx="3">
                  <c:v>6.8</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Your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0.12604455719059998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0.12126100000000006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1.2659479999999999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0.12126100000000006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0.43495000000000017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0.87410699999999997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0.77396200000000004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Your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9.1488068474843995</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Admission to hospital Q2. How did you feel about the length of time you were on the waiting list before your admission to hospital?</c:v>
                </c:pt>
                <c:pt idx="2">
                  <c:v>Your care and treatment Q27. Were you able to discuss your condition or treatment with hospital staff without being overheard?</c:v>
                </c:pt>
                <c:pt idx="3">
                  <c:v>Feedback on care Q49. During your hospital stay, were you ever asked to give your views on the quality of your care?</c:v>
                </c:pt>
                <c:pt idx="4">
                  <c:v>The hospital and ward Q5. Were you ever prevented from sleeping at night by hospital lighting?</c:v>
                </c:pt>
              </c:strCache>
            </c:strRef>
          </c:cat>
          <c:val>
            <c:numRef>
              <c:f>Sheet1!$B$2:$B$6</c:f>
              <c:numCache>
                <c:formatCode>0.0</c:formatCode>
                <c:ptCount val="5"/>
                <c:pt idx="0">
                  <c:v>5.2</c:v>
                </c:pt>
                <c:pt idx="1">
                  <c:v>6.8</c:v>
                </c:pt>
                <c:pt idx="2">
                  <c:v>5.6</c:v>
                </c:pt>
                <c:pt idx="3">
                  <c:v>0.8</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Admission to hospital Q2. How did you feel about the length of time you were on the waiting list before your admission to hospital?</c:v>
                </c:pt>
                <c:pt idx="2">
                  <c:v>Your care and treatment Q27. Were you able to discuss your condition or treatment with hospital staff without being overheard?</c:v>
                </c:pt>
                <c:pt idx="3">
                  <c:v>Feedback on care Q49. During your hospital stay, were you ever asked to give your views on the quality of your care?</c:v>
                </c:pt>
                <c:pt idx="4">
                  <c:v>The hospital and ward Q5. Were you ever prevented from sleeping at night by hospital lighting?</c:v>
                </c:pt>
              </c:strCache>
            </c:strRef>
          </c:cat>
          <c:val>
            <c:numRef>
              <c:f>Sheet1!$C$2:$C$6</c:f>
              <c:numCache>
                <c:formatCode>0.0</c:formatCode>
                <c:ptCount val="5"/>
                <c:pt idx="0">
                  <c:v>6</c:v>
                </c:pt>
                <c:pt idx="1">
                  <c:v>7.5</c:v>
                </c:pt>
                <c:pt idx="2">
                  <c:v>6.3</c:v>
                </c:pt>
                <c:pt idx="3">
                  <c:v>1.4</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0.27840600000000038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0.21329200000000093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5.9463999999998407E-2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0.62079700000000138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5.9464000000000183E-2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0.21329199999999915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0.1058640000000004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9.1488069999999997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Your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8.1849676265199705</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3.809999999999647E-4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0.28227600000000042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7.8695999999999877E-2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0.82157999999999998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7.8696000000000765E-2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0.28227599999999953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0.48953500000000005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8.1849679999999996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Your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6.9166877527109802</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0.50538144194089973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0.16392000000000007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1.7113060000000004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0.75188599999999983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0.81085700000000038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7.0786709999999999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0.38614265905420009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0.1639400000000002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1.7115150000000003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0.75197799999999937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7.0235000000000269E-2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6.7547050000000004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Your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7.6801334741677003</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95.614000000000004</c:v>
                </c:pt>
                <c:pt idx="1">
                  <c:v>1.4035</c:v>
                </c:pt>
                <c:pt idx="2">
                  <c:v>0.35089999999999999</c:v>
                </c:pt>
                <c:pt idx="3">
                  <c:v>0.1754</c:v>
                </c:pt>
                <c:pt idx="4">
                  <c:v>0</c:v>
                </c:pt>
                <c:pt idx="5">
                  <c:v>2.4561000000000002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0.17923699999999965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0.42071099999999984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0.11729099999999981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1.2244989999999998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0.53800100000000128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0.59271799999999963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8.2908340000000003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4.0938097101899551E-2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0.18579400000000046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1.9396589999999998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0.85221700000000045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1.6556889999999997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5.1540189999999999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0.12766100000000069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0.30065899999999957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8.3821000000000367E-2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0.8750840000000002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0.38447999999999993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0.5240399999999994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7.8753270000000004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5.0832999999999906E-2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0.30143699999999995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8.4037999999999613E-2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0.87734899999999971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0.38547500000000134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0.40860699999999994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7.632396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0.42271909375559957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0.16293700000000033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1.701041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0.74737600000000004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0.73764899999999933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7.1820930000000001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9.3265999999999849E-2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0.2296750000000003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6.4031999999999201E-2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0.66848100000000166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6.4030999999999949E-2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0.22967499999999852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0.15656700000000079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9.2794089999999994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0.28140602279209936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0.10051599999999983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1.0493670000000002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0.10051600000000072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0.36053899999999928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0.27053599999999989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8.1086679999999998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0.22799136853580038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9.5761999999999681E-2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0.99973900000000082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9.5760999999999541E-2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0.34348800000000068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0.42389399999999888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8.0577269999999999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23.159800000000001</c:v>
                </c:pt>
                <c:pt idx="1">
                  <c:v>0.71809999999999996</c:v>
                </c:pt>
                <c:pt idx="2">
                  <c:v>70.915599999999998</c:v>
                </c:pt>
                <c:pt idx="3">
                  <c:v>0</c:v>
                </c:pt>
                <c:pt idx="4">
                  <c:v>0.17949999999999999</c:v>
                </c:pt>
                <c:pt idx="5">
                  <c:v>0.17949999999999999</c:v>
                </c:pt>
                <c:pt idx="6">
                  <c:v>0</c:v>
                </c:pt>
                <c:pt idx="7">
                  <c:v>2.1543999999999999</c:v>
                </c:pt>
                <c:pt idx="8">
                  <c:v>2.6930000000000001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0.55768499999999932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0.38173499999999994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0.10642500000000066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1.1110610000000003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0.10642499999999977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0.38173499999999905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0.38202099999999994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8.2916589999999992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0.36516196031469939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0.11113100000000031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1.1601970000000001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0.11113099999999942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0.39861799999999992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0.71626100000000115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6.9837090000000002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0.4388210099298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0.13217899999999982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1.379932000000001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0.13217899999999894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0.47411300000000089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0.54976699999999923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7.8780679999999998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0.44023453586259986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0.1845990000000004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1.9271799999999999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0.1845990000000004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0.66213499999999925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0.94916200000000117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5.7892939999999999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0.32456200000000024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0.17642999999999986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4.9187999999999121E-2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0.51351000000000013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4.918699999999987E-2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0.17643100000000089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7.5415999999998817E-2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9.3185330000000004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0.78979999999999995</c:v>
                </c:pt>
                <c:pt idx="1">
                  <c:v>0.21020000000000005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0.78979999999999995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Your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8.8410315840277693</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0.14983100000000071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0.22927299999999917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6.3919999999999533E-2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0.66731000000000051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6.3919999999999533E-2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0.22927300000000095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0.23854199999999892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8.7785270000000004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3.7163000000001389E-2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0.18949699999999936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5.2830000000000155E-2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0.55154100000000028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5.2830999999999406E-2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0.18949699999999936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0.20584900000000061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9.1331769999999999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0.19835923587499948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7.6232000000000966E-2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0.7958489999999987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7.6231000000001714E-2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0.27343599999999846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0.14789100000000133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8.6113900000000001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0.35649999999999998</c:v>
                </c:pt>
                <c:pt idx="1">
                  <c:v>44.206800000000001</c:v>
                </c:pt>
                <c:pt idx="2">
                  <c:v>55.258499999999998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Your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8.4525725572040304</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0.17350000000000065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0.2650509999999997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7.3893999999999238E-2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0.77144400000000068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7.3893999999999238E-2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0.26505000000000045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0.22687100000000093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8.8297600000000003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8.1747000000000014E-2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0.23193099999999944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6.4661000000000968E-2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0.67504899999999957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6.4661000000000968E-2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0.23193099999999944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3.7831000000000614E-2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8.9920220000000004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0.14582500000000032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0.28215099999999893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7.8661000000000314E-2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0.82121500000000047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7.8661999999999566E-2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0.28214999999999968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0.11635600000000146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8.7837169999999993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0.47723399999999927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0.34301500000000029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9.5629999999999882E-2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0.99836200000000019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9.5629999999999882E-2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0.34301500000000029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0.78521100000000033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7.2047910000000002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Your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7.9604530078838698</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0.43843299999999985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0.27728600000000014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7.7304999999999957E-2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0.80705699999999947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7.7305000000000845E-2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0.27728600000000014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0.25919599999999932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7.9714830000000001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0.21182770072940027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8.5880999999999652E-2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0.89658000000000015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8.58800000000004E-2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0.3080449999999999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0.64161900000000038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7.0195040000000004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0.15705146760380018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5.9029999999999916E-2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0.61627099999999935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5.9029999999999916E-2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0.21173700000000117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0.31620299999999979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8.7917419999999993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0.21325799999999973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0.36699099999999962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0.10231400000000068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1.0681450000000003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0.10231399999999979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0.36699099999999873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0.59729800000000033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7.8735660000000003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0.14295502761539947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0.14547000000000043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1.5186929999999998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0.14547000000000043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0.52178799999999992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1.5831220000000004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5.5907539999999996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3.1579000000000002</c:v>
                </c:pt>
                <c:pt idx="1">
                  <c:v>7.7192999999999996</c:v>
                </c:pt>
                <c:pt idx="2">
                  <c:v>20.701799999999999</c:v>
                </c:pt>
                <c:pt idx="3">
                  <c:v>68.421099999999996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4.3199999999998795E-4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0.13349999999999973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3.7219000000000335E-2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0.38855899999999899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3.7219000000000335E-2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0.13349999999999973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0.17033499999999968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9.4766720000000007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0.27672500000000078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0.1829389999999993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5.1002000000000436E-2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0.53245500000000057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5.1002000000000436E-2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0.1829389999999993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0.26626899999999942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8.9829559999999997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0.27245497606460045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8.5834000000000188E-2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0.89609200000000033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8.5834000000000188E-2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0.30787699999999951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0.45504899999999893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7.976947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Your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8.1651218490400304</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0.11135100000000087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0.21255799999999958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5.926000000000009E-2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0.61866299999999974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5.926000000000009E-2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0.21255799999999958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0.15871300000000055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8.9181349999999995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0.55746900000000021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0.25255199999999967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7.0408999999999722E-2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0.73506499999999964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7.041000000000075E-2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0.25255100000000041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0.43936199999999914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7.5689739999999999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0.12549200000000038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0.28018999999999927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7.8115000000000379E-2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0.81550799999999946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7.8115000000000379E-2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0.2801910000000003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0.53588599999999964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8.0082559999999994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Your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7.1492563127601301</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RBD | Dorset County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RBD | Dorset County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RBD | Dorset County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Dorset County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57197769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6352516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327242498"/>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611451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79913142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43428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29860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9653963"/>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02698413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2444987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42986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6882369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656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1577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1454216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57131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18351174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15732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28815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6185245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77801948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62005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3548574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64867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009402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812081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961221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08473961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95648263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19528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85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9258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8313667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5588792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9122228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05016627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716826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7582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6188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192983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5756508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9501737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13488284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786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324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9133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156049"/>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2636395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940284146"/>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86725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456385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502821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9820593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5462029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406841818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6857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6407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9472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487516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5202938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40906970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49145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81226546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04718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4204407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67044979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63852002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82928402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6285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06362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319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777081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2536646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4818330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2798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9096981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716898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3929988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0254656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4039604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36645035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4834901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02478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03445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52932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9572192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483069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23686077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8951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2340856"/>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565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085675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1611229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6589426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7444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8428599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89895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1960642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9333063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4665306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974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77772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613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92246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3055821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41304469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47294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5638782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99306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0495405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1668342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6822592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66412391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8201526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1470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00099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03506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2983152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7150562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2341061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60304938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814548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194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172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739167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8394260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868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9229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58428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797306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950968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901324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864405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409230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48925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53446659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70486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69807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64941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311116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9932202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83619325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07777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0178181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956410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8115399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9757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16434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234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887141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993540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34738850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41242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38215869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55564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48801520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188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6487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06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5102335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6175301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705386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(123)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0427625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5769478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854888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00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89819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8997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1475790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3457103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6775444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1948149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3917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9469810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9606081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21437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901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9738273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40796434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2678128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8137962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8681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831540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6544986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79845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2541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5766713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2898591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2819744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0573396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9582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06631370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5522994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90824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7343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5419468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61991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9511268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8006263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230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6533545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642175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14146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357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2267265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617927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9532885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(277)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0843233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40230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3130477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8822016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72439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8698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110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73136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8242220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1947903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8143307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9942570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8050610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2529417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68653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1367076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3434696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1148360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008870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8519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150729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9207288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05333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692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2950840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164081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4879684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9027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88889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420180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9414044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02428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4722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522562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534333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0393487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0826230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34006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7070127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4990580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3200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3319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5898669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5420187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4477994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6436506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94605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680375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9460900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85404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2457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154187379"/>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9377982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4210972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6661050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24354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6553050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290078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88886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11676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8175126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165121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7204856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587431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0525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5582969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2018223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02188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57478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776984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680478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196257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7591931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767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2442481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9904701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70650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1595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2270166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1876747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3186625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2819668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8567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7438343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0007376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40054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89050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0726104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2219275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272265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(288)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716213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3949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2220512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5161798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19920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36075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4631830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8036752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2495654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5668482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1003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4177430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6378554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24176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00697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6985697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4489143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9599760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89474847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93562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9697961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1079019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30269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42185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043512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174241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9507088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03733040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4755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0943824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4967429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32231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0960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984811393"/>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3901007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635663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2407244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91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8500111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70125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26094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718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8275022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6324523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5417670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952367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83469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2965653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128203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589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0475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93791853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1315816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5847076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70253336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4510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2757712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555814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4744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5252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9872202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5846752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8317230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0364953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7427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34574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1061873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4763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4471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6618303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82596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9743675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3128056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DORSET COUNTY HOSPITAL (557)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240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18924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71946035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04542698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8834509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44678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5433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94443040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6473211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17146046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8550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66227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44959990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0178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8913940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22308398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53884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5225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49984785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369684264"/>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0018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27832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7261609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440002720"/>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3874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7952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51763671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93666639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87363881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18515619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169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978808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45306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5755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653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26483813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55969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4393618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hospital lighting?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52778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68189805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558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89329451"/>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6505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Dorset County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81322088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Keeping in touch: patients getting help from staff to keep in touch with family and friends during their stay in hospital
Changing wards during the night: staff explaining the reason for patients needing to change wards during the night
Help with eating: patients being given enough help from staff to eat meals, if needed
Waiting to get to a bed: patients feeling that they waited the right amount of time to get to a bed on a ward after they arrived at the hospital
Talking about worries and fears: patients feeling able to talk to staff about their worries and fears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98372314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Waiting to be admitted: patients feeling that they waited the right amount of time on the waiting list before being admitted to hospital
Privacy for discussions: patients being able to discuss their condition or treatment with hospital staff without being overheard
Feedback on care: patients being asked to give their views on the quality of their care
Disturbance from hospital lighting: patients not being bothered at night by hospital lighting</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Dorset County Hospital NHS Foundation Trust who had attended in late 2021. Responses were received from 570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0336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62326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570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50377176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63403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69175364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22746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501773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360687674"/>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8053635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247142049"/>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274783151"/>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170769769"/>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73030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3985358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9004332"/>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26862571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01022272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19337</TotalTime>
  <Words>16194</Words>
  <Application>Microsoft Office PowerPoint</Application>
  <PresentationFormat>Widescreen</PresentationFormat>
  <Paragraphs>2257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Dorset County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